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1" r:id="rId16"/>
    <p:sldId id="274" r:id="rId17"/>
    <p:sldId id="262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34602" autoAdjust="0"/>
    <p:restoredTop sz="86364" autoAdjust="0"/>
  </p:normalViewPr>
  <p:slideViewPr>
    <p:cSldViewPr snapToGrid="0" snapToObjects="1" showGuides="1">
      <p:cViewPr varScale="1">
        <p:scale>
          <a:sx n="139" d="100"/>
          <a:sy n="139" d="100"/>
        </p:scale>
        <p:origin x="-12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2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767CD-108E-ED4F-A6BF-FECC2BA19A8F}" type="datetimeFigureOut">
              <a:rPr lang="en-US" smtClean="0"/>
              <a:pPr/>
              <a:t>10/23/13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6D9CA-B89E-C741-B0F2-D54C1DE7B3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D9D9D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D9D9D9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D9D9D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D9D9D9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D9D9D9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D9D9D9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722" y="312319"/>
            <a:ext cx="7772400" cy="72334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Taming Complex Data Models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06931"/>
            <a:ext cx="6400800" cy="52718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masonhale</a:t>
            </a:r>
            <a:endParaRPr lang="en-US" dirty="0"/>
          </a:p>
        </p:txBody>
      </p:sp>
      <p:pic>
        <p:nvPicPr>
          <p:cNvPr id="4" name="Picture 3" descr="where_the_wild_thing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08" y="1393213"/>
            <a:ext cx="5450942" cy="4377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Set (</a:t>
            </a:r>
            <a:r>
              <a:rPr lang="en-US" dirty="0" err="1" smtClean="0"/>
              <a:t>acts_as_nested_set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 descr="nested_set_diag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8684" b="-28684"/>
          <a:stretch>
            <a:fillRect/>
          </a:stretch>
        </p:blipFill>
        <p:spPr>
          <a:xfrm>
            <a:off x="457200" y="1166018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Set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acts_as_nested_set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b="1" dirty="0" err="1" smtClean="0"/>
              <a:t>category.descendents</a:t>
            </a:r>
            <a:endParaRPr lang="en-US" b="1" i="1" dirty="0" smtClean="0">
              <a:solidFill>
                <a:srgbClr val="FAC090"/>
              </a:solidFill>
            </a:endParaRPr>
          </a:p>
          <a:p>
            <a:pPr>
              <a:buFont typeface="Symbol" charset="2"/>
              <a:buChar char=""/>
            </a:pPr>
            <a:r>
              <a:rPr lang="en-US" dirty="0" smtClean="0"/>
              <a:t>SELECT * FROM categories</a:t>
            </a:r>
            <a:br>
              <a:rPr lang="en-US" dirty="0" smtClean="0"/>
            </a:br>
            <a:r>
              <a:rPr lang="en-US" dirty="0" smtClean="0"/>
              <a:t>WHERE </a:t>
            </a:r>
            <a:r>
              <a:rPr lang="en-US" dirty="0" err="1" smtClean="0"/>
              <a:t>lft</a:t>
            </a:r>
            <a:r>
              <a:rPr lang="en-US" dirty="0" smtClean="0"/>
              <a:t> &gt; #{</a:t>
            </a:r>
            <a:r>
              <a:rPr lang="en-US" dirty="0" err="1" smtClean="0"/>
              <a:t>self.lft</a:t>
            </a:r>
            <a:r>
              <a:rPr lang="en-US" dirty="0" smtClean="0"/>
              <a:t>} AND </a:t>
            </a:r>
            <a:r>
              <a:rPr lang="en-US" dirty="0" err="1" smtClean="0"/>
              <a:t>rgt</a:t>
            </a:r>
            <a:r>
              <a:rPr lang="en-US" dirty="0" smtClean="0"/>
              <a:t> &lt; #{</a:t>
            </a:r>
            <a:r>
              <a:rPr lang="en-US" dirty="0" err="1" smtClean="0"/>
              <a:t>self.rgt</a:t>
            </a:r>
            <a:r>
              <a:rPr lang="en-US" dirty="0" smtClean="0"/>
              <a:t>} </a:t>
            </a:r>
            <a:br>
              <a:rPr lang="en-US" dirty="0" smtClean="0"/>
            </a:br>
            <a:r>
              <a:rPr lang="en-US" dirty="0" smtClean="0"/>
              <a:t>ORDER BY </a:t>
            </a:r>
            <a:r>
              <a:rPr lang="en-US" dirty="0" err="1" smtClean="0"/>
              <a:t>lft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err="1" smtClean="0"/>
              <a:t>category.ancestors</a:t>
            </a:r>
            <a:r>
              <a:rPr lang="en-US" b="1" dirty="0" smtClean="0"/>
              <a:t> </a:t>
            </a:r>
            <a:endParaRPr lang="en-US" i="1" dirty="0" smtClean="0">
              <a:solidFill>
                <a:srgbClr val="FAC090"/>
              </a:solidFill>
            </a:endParaRPr>
          </a:p>
          <a:p>
            <a:pPr>
              <a:buFont typeface="Symbol" charset="2"/>
              <a:buChar char=""/>
            </a:pPr>
            <a:r>
              <a:rPr lang="en-US" dirty="0" smtClean="0"/>
              <a:t>SELECT * FROM categories </a:t>
            </a:r>
            <a:br>
              <a:rPr lang="en-US" dirty="0" smtClean="0"/>
            </a:br>
            <a:r>
              <a:rPr lang="en-US" dirty="0" smtClean="0"/>
              <a:t>WHERE </a:t>
            </a:r>
            <a:r>
              <a:rPr lang="en-US" dirty="0" err="1" smtClean="0"/>
              <a:t>lft</a:t>
            </a:r>
            <a:r>
              <a:rPr lang="en-US" dirty="0" smtClean="0"/>
              <a:t> &lt; #{</a:t>
            </a:r>
            <a:r>
              <a:rPr lang="en-US" dirty="0" err="1" smtClean="0"/>
              <a:t>self.lft</a:t>
            </a:r>
            <a:r>
              <a:rPr lang="en-US" dirty="0" smtClean="0"/>
              <a:t>} AND </a:t>
            </a:r>
            <a:r>
              <a:rPr lang="en-US" dirty="0" err="1" smtClean="0"/>
              <a:t>rgt</a:t>
            </a:r>
            <a:r>
              <a:rPr lang="en-US" dirty="0" smtClean="0"/>
              <a:t> &gt; #{</a:t>
            </a:r>
            <a:r>
              <a:rPr lang="en-US" dirty="0" err="1" smtClean="0"/>
              <a:t>self.rgt</a:t>
            </a:r>
            <a:r>
              <a:rPr lang="en-US" dirty="0" smtClean="0"/>
              <a:t>} </a:t>
            </a:r>
            <a:br>
              <a:rPr lang="en-US" dirty="0" smtClean="0"/>
            </a:br>
            <a:r>
              <a:rPr lang="en-US" dirty="0" smtClean="0"/>
              <a:t>ORDER BY </a:t>
            </a:r>
            <a:r>
              <a:rPr lang="en-US" dirty="0" err="1" smtClean="0"/>
              <a:t>lft</a:t>
            </a:r>
            <a:endParaRPr lang="en-US" dirty="0" smtClean="0"/>
          </a:p>
          <a:p>
            <a:pPr>
              <a:buFont typeface="Symbol" charset="2"/>
              <a:buChar char=""/>
            </a:pPr>
            <a:endParaRPr lang="en-US" i="1" dirty="0" smtClean="0"/>
          </a:p>
          <a:p>
            <a:pPr>
              <a:buNone/>
            </a:pPr>
            <a:r>
              <a:rPr lang="en-US" b="1" dirty="0" err="1" smtClean="0"/>
              <a:t>category.parent</a:t>
            </a:r>
            <a:endParaRPr lang="en-US" b="1" dirty="0" smtClean="0"/>
          </a:p>
          <a:p>
            <a:pPr>
              <a:buFont typeface="Symbol" charset="2"/>
              <a:buChar char=""/>
            </a:pPr>
            <a:r>
              <a:rPr lang="en-US" dirty="0" smtClean="0"/>
              <a:t>SELECT * FROM categories </a:t>
            </a:r>
            <a:br>
              <a:rPr lang="en-US" dirty="0" smtClean="0"/>
            </a:br>
            <a:r>
              <a:rPr lang="en-US" dirty="0" smtClean="0"/>
              <a:t>WHERE </a:t>
            </a:r>
            <a:r>
              <a:rPr lang="en-US" dirty="0" err="1" smtClean="0"/>
              <a:t>lft</a:t>
            </a:r>
            <a:r>
              <a:rPr lang="en-US" dirty="0" smtClean="0"/>
              <a:t> &lt; #{</a:t>
            </a:r>
            <a:r>
              <a:rPr lang="en-US" dirty="0" err="1" smtClean="0"/>
              <a:t>self.lft</a:t>
            </a:r>
            <a:r>
              <a:rPr lang="en-US" dirty="0" smtClean="0"/>
              <a:t>} AND </a:t>
            </a:r>
            <a:r>
              <a:rPr lang="en-US" dirty="0" err="1" smtClean="0"/>
              <a:t>rgt</a:t>
            </a:r>
            <a:r>
              <a:rPr lang="en-US" dirty="0" smtClean="0"/>
              <a:t> &gt; #{</a:t>
            </a:r>
            <a:r>
              <a:rPr lang="en-US" dirty="0" err="1" smtClean="0"/>
              <a:t>self.rgt</a:t>
            </a:r>
            <a:r>
              <a:rPr lang="en-US" dirty="0" smtClean="0"/>
              <a:t>} </a:t>
            </a:r>
            <a:br>
              <a:rPr lang="en-US" dirty="0" smtClean="0"/>
            </a:br>
            <a:r>
              <a:rPr lang="en-US" dirty="0" smtClean="0"/>
              <a:t>ORDER BY </a:t>
            </a:r>
            <a:r>
              <a:rPr lang="en-US" dirty="0" err="1" smtClean="0"/>
              <a:t>rgt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LIMIT 1</a:t>
            </a:r>
          </a:p>
          <a:p>
            <a:pPr>
              <a:buNone/>
            </a:pPr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783047"/>
          <a:ext cx="8229600" cy="35814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5920"/>
                <a:gridCol w="1645920"/>
                <a:gridCol w="1645920"/>
                <a:gridCol w="1904845"/>
                <a:gridCol w="1386995"/>
              </a:tblGrid>
              <a:tr h="1013388">
                <a:tc>
                  <a:txBody>
                    <a:bodyPr/>
                    <a:lstStyle/>
                    <a:p>
                      <a:pPr algn="r"/>
                      <a:endParaRPr lang="en-US" sz="2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Shallow Query</a:t>
                      </a:r>
                      <a:endParaRPr lang="en-US" sz="2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Deep Query</a:t>
                      </a:r>
                      <a:endParaRPr lang="en-US" sz="2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Update</a:t>
                      </a:r>
                      <a:endParaRPr lang="en-US" sz="2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Ordered?</a:t>
                      </a:r>
                      <a:endParaRPr lang="en-US" sz="2400" dirty="0"/>
                    </a:p>
                  </a:txBody>
                  <a:tcPr anchor="b"/>
                </a:tc>
              </a:tr>
              <a:tr h="1284027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Adjacency</a:t>
                      </a:r>
                      <a:r>
                        <a:rPr lang="en-US" sz="2400" baseline="0" dirty="0" smtClean="0"/>
                        <a:t> List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 + 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Simple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 +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Complex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 + 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Simple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No*</a:t>
                      </a:r>
                      <a:endParaRPr lang="en-US" sz="2400" dirty="0"/>
                    </a:p>
                  </a:txBody>
                  <a:tcPr/>
                </a:tc>
              </a:tr>
              <a:tr h="1284027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Nested Set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 + 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Complex*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 +</a:t>
                      </a:r>
                      <a:br>
                        <a:rPr lang="en-US" sz="2400" dirty="0" smtClean="0"/>
                      </a:br>
                      <a:r>
                        <a:rPr lang="en-US" sz="2400" dirty="0" smtClean="0"/>
                        <a:t>Simple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 + Complex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 there’s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SQL-99 specifies support for in-database recursive queries – </a:t>
            </a:r>
            <a:r>
              <a:rPr lang="en-US" i="1" dirty="0" smtClean="0"/>
              <a:t>WITH RECURSIVE ()</a:t>
            </a:r>
          </a:p>
          <a:p>
            <a:pPr>
              <a:buNone/>
            </a:pPr>
            <a:r>
              <a:rPr lang="en-US" dirty="0" smtClean="0"/>
              <a:t>Rails support added in </a:t>
            </a:r>
            <a:r>
              <a:rPr lang="en-US" dirty="0" err="1" smtClean="0"/>
              <a:t>Arel</a:t>
            </a:r>
            <a:r>
              <a:rPr lang="en-US" dirty="0" smtClean="0"/>
              <a:t> 2.1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r>
              <a:rPr lang="en-US" b="1" dirty="0" smtClean="0"/>
              <a:t>Database support</a:t>
            </a:r>
            <a:r>
              <a:rPr lang="en-US" dirty="0" smtClean="0"/>
              <a:t>: 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PostgreSQL</a:t>
            </a:r>
            <a:r>
              <a:rPr lang="en-US" dirty="0" smtClean="0"/>
              <a:t> 8.4 (</a:t>
            </a:r>
            <a:r>
              <a:rPr lang="en-US" dirty="0" err="1" smtClean="0"/>
              <a:t>acts_as_sane_tree</a:t>
            </a:r>
            <a:r>
              <a:rPr lang="en-US" dirty="0" smtClean="0"/>
              <a:t>), </a:t>
            </a:r>
          </a:p>
          <a:p>
            <a:pPr>
              <a:buNone/>
            </a:pPr>
            <a:r>
              <a:rPr lang="en-US" dirty="0" smtClean="0"/>
              <a:t>  Oracle 11g, MS SQL Server, IBM DB2, Firebird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9638" y="6169721"/>
            <a:ext cx="6386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AC090"/>
                </a:solidFill>
              </a:rPr>
              <a:t>https://</a:t>
            </a:r>
            <a:r>
              <a:rPr lang="en-US" dirty="0" err="1" smtClean="0">
                <a:solidFill>
                  <a:srgbClr val="FAC090"/>
                </a:solidFill>
              </a:rPr>
              <a:t>github.com/chrisroberts/acts_as_sane_tree</a:t>
            </a:r>
            <a:endParaRPr lang="en-US" dirty="0">
              <a:solidFill>
                <a:srgbClr val="FAC09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9638" y="5851701"/>
            <a:ext cx="363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AC090"/>
                </a:solidFill>
              </a:rPr>
              <a:t>https://github.com/rails/arel/pull/23</a:t>
            </a:r>
            <a:endParaRPr lang="en-US" dirty="0">
              <a:solidFill>
                <a:srgbClr val="FAC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 there’s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Materialized Paths / Label Trees</a:t>
            </a:r>
          </a:p>
          <a:p>
            <a:pPr lvl="1">
              <a:buNone/>
            </a:pPr>
            <a:r>
              <a:rPr lang="en-US" dirty="0" smtClean="0"/>
              <a:t>ex: </a:t>
            </a:r>
            <a:r>
              <a:rPr lang="en-US" i="1" dirty="0" err="1" smtClean="0"/>
              <a:t>Top.Countries.Europe.Russia</a:t>
            </a:r>
            <a:endParaRPr lang="en-US" i="1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Graph Databases</a:t>
            </a:r>
          </a:p>
          <a:p>
            <a:pPr lvl="1"/>
            <a:r>
              <a:rPr lang="en-US" dirty="0" smtClean="0"/>
              <a:t>Neo4j  </a:t>
            </a:r>
            <a:r>
              <a:rPr lang="en-US" sz="1800" dirty="0" smtClean="0">
                <a:solidFill>
                  <a:srgbClr val="FAC090"/>
                </a:solidFill>
              </a:rPr>
              <a:t>http://neo4j.org/</a:t>
            </a:r>
          </a:p>
          <a:p>
            <a:pPr lvl="1"/>
            <a:r>
              <a:rPr lang="en-US" dirty="0" err="1" smtClean="0"/>
              <a:t>FlockDB</a:t>
            </a:r>
            <a:r>
              <a:rPr lang="en-US" dirty="0" smtClean="0"/>
              <a:t>  </a:t>
            </a:r>
            <a:r>
              <a:rPr lang="en-US" sz="1800" dirty="0" smtClean="0">
                <a:solidFill>
                  <a:srgbClr val="FAC090"/>
                </a:solidFill>
              </a:rPr>
              <a:t>https://</a:t>
            </a:r>
            <a:r>
              <a:rPr lang="en-US" sz="1800" dirty="0" err="1" smtClean="0">
                <a:solidFill>
                  <a:srgbClr val="FAC090"/>
                </a:solidFill>
              </a:rPr>
              <a:t>github.com/twitter/flockdb</a:t>
            </a:r>
            <a:endParaRPr lang="en-US" sz="1800" dirty="0" smtClean="0">
              <a:solidFill>
                <a:srgbClr val="FAC09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7423" y="2921169"/>
            <a:ext cx="6142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AC090"/>
                </a:solidFill>
              </a:rPr>
              <a:t>http://www.postgresql.org/docs/9.1/interactive/ltree.html</a:t>
            </a:r>
            <a:endParaRPr lang="en-US" dirty="0">
              <a:solidFill>
                <a:srgbClr val="FAC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II. Aggregations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75826" cy="4525963"/>
          </a:xfrm>
        </p:spPr>
        <p:txBody>
          <a:bodyPr/>
          <a:lstStyle/>
          <a:p>
            <a:pPr>
              <a:buNone/>
            </a:pPr>
            <a:r>
              <a:rPr lang="en-US" sz="4000" b="1" dirty="0" smtClean="0"/>
              <a:t>Problem:</a:t>
            </a:r>
          </a:p>
          <a:p>
            <a:pPr>
              <a:buNone/>
            </a:pPr>
            <a:r>
              <a:rPr lang="en-US" dirty="0" smtClean="0"/>
              <a:t>	Reports often collect statistics on aggregate data, often with complex query logic.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Example:</a:t>
            </a:r>
          </a:p>
          <a:p>
            <a:pPr>
              <a:buNone/>
            </a:pPr>
            <a:r>
              <a:rPr lang="en-US" dirty="0" smtClean="0"/>
              <a:t>Total and average sales by</a:t>
            </a:r>
          </a:p>
          <a:p>
            <a:pPr lvl="1"/>
            <a:r>
              <a:rPr lang="en-US" dirty="0" smtClean="0"/>
              <a:t>Product</a:t>
            </a:r>
          </a:p>
          <a:p>
            <a:pPr lvl="1"/>
            <a:r>
              <a:rPr lang="en-US" dirty="0" smtClean="0"/>
              <a:t>Product Category</a:t>
            </a:r>
          </a:p>
          <a:p>
            <a:pPr lvl="1"/>
            <a:r>
              <a:rPr lang="en-US" dirty="0" smtClean="0"/>
              <a:t>Region</a:t>
            </a:r>
          </a:p>
          <a:p>
            <a:pPr lvl="1"/>
            <a:r>
              <a:rPr lang="en-US" dirty="0" smtClean="0"/>
              <a:t>Department</a:t>
            </a:r>
          </a:p>
          <a:p>
            <a:pPr lvl="1"/>
            <a:r>
              <a:rPr lang="en-US" dirty="0" smtClean="0"/>
              <a:t>Salesperson</a:t>
            </a:r>
          </a:p>
          <a:p>
            <a:pPr lvl="1"/>
            <a:r>
              <a:rPr lang="en-US" dirty="0" smtClean="0"/>
              <a:t>Time period (Month, Quarter, Year)</a:t>
            </a:r>
          </a:p>
          <a:p>
            <a:pPr lvl="1"/>
            <a:r>
              <a:rPr lang="en-US" dirty="0" smtClean="0"/>
              <a:t>or any combinations of the above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ActiveRecord::Calculations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urier"/>
                <a:cs typeface="Courier"/>
              </a:rPr>
              <a:t>class Region &lt; </a:t>
            </a:r>
            <a:r>
              <a:rPr lang="en-US" sz="2000" dirty="0" err="1" smtClean="0">
                <a:latin typeface="Courier"/>
                <a:cs typeface="Courier"/>
              </a:rPr>
              <a:t>ActiveRecord::Base</a:t>
            </a:r>
            <a:endParaRPr lang="en-US" sz="2000" dirty="0" smtClean="0"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latin typeface="Courier"/>
                <a:cs typeface="Courier"/>
              </a:rPr>
              <a:t>  def </a:t>
            </a:r>
            <a:r>
              <a:rPr lang="en-US" sz="2000" dirty="0" err="1" smtClean="0">
                <a:latin typeface="Courier"/>
                <a:cs typeface="Courier"/>
              </a:rPr>
              <a:t>total_sales</a:t>
            </a:r>
            <a:endParaRPr lang="en-US" sz="2000" dirty="0" smtClean="0"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latin typeface="Courier"/>
                <a:cs typeface="Courier"/>
              </a:rPr>
              <a:t>    </a:t>
            </a:r>
            <a:r>
              <a:rPr lang="en-US" sz="2000" dirty="0" err="1" smtClean="0">
                <a:latin typeface="Courier"/>
                <a:cs typeface="Courier"/>
              </a:rPr>
              <a:t>Order.sum(:total_price</a:t>
            </a:r>
            <a:r>
              <a:rPr lang="en-US" sz="2000" dirty="0" smtClean="0">
                <a:latin typeface="Courier"/>
                <a:cs typeface="Courier"/>
              </a:rPr>
              <a:t>, </a:t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    :conditions=&gt;{:</a:t>
            </a:r>
            <a:r>
              <a:rPr lang="en-US" sz="2000" dirty="0" err="1" smtClean="0">
                <a:latin typeface="Courier"/>
                <a:cs typeface="Courier"/>
              </a:rPr>
              <a:t>region_id</a:t>
            </a:r>
            <a:r>
              <a:rPr lang="en-US" sz="2000" dirty="0" smtClean="0">
                <a:latin typeface="Courier"/>
                <a:cs typeface="Courier"/>
              </a:rPr>
              <a:t>=&gt;self})</a:t>
            </a:r>
          </a:p>
          <a:p>
            <a:pPr>
              <a:buNone/>
            </a:pPr>
            <a:r>
              <a:rPr lang="en-US" sz="2000" dirty="0" smtClean="0">
                <a:latin typeface="Courier"/>
                <a:cs typeface="Courier"/>
              </a:rPr>
              <a:t>  end</a:t>
            </a:r>
          </a:p>
          <a:p>
            <a:pPr>
              <a:buNone/>
            </a:pPr>
            <a:r>
              <a:rPr lang="en-US" sz="2000" dirty="0" smtClean="0">
                <a:latin typeface="Courier"/>
                <a:cs typeface="Courier"/>
              </a:rPr>
              <a:t>end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CREATE VIEW </a:t>
            </a:r>
            <a:r>
              <a:rPr lang="en-US" dirty="0" err="1" smtClean="0"/>
              <a:t>product_sales_by_region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AS SELECT </a:t>
            </a:r>
            <a:r>
              <a:rPr lang="en-US" dirty="0" err="1" smtClean="0"/>
              <a:t>region_id</a:t>
            </a:r>
            <a:r>
              <a:rPr lang="en-US" dirty="0" smtClean="0"/>
              <a:t>, </a:t>
            </a:r>
            <a:r>
              <a:rPr lang="en-US" dirty="0" err="1" smtClean="0"/>
              <a:t>product_id</a:t>
            </a:r>
            <a:r>
              <a:rPr lang="en-US" dirty="0" smtClean="0"/>
              <a:t>, </a:t>
            </a:r>
          </a:p>
          <a:p>
            <a:pPr>
              <a:buNone/>
            </a:pPr>
            <a:r>
              <a:rPr lang="en-US" dirty="0" smtClean="0"/>
              <a:t>			</a:t>
            </a:r>
            <a:r>
              <a:rPr lang="en-US" dirty="0" err="1" smtClean="0"/>
              <a:t>sum(total_price</a:t>
            </a:r>
            <a:r>
              <a:rPr lang="en-US" dirty="0" smtClean="0"/>
              <a:t>), </a:t>
            </a:r>
          </a:p>
          <a:p>
            <a:pPr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min(total_price</a:t>
            </a:r>
            <a:r>
              <a:rPr lang="en-US" dirty="0" smtClean="0"/>
              <a:t>), </a:t>
            </a:r>
          </a:p>
          <a:p>
            <a:pPr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max(total_price</a:t>
            </a:r>
            <a:r>
              <a:rPr lang="en-US" dirty="0" smtClean="0"/>
              <a:t>), </a:t>
            </a:r>
          </a:p>
          <a:p>
            <a:pPr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avg(total_price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 FROM orders</a:t>
            </a:r>
          </a:p>
          <a:p>
            <a:pPr>
              <a:buNone/>
            </a:pPr>
            <a:r>
              <a:rPr lang="en-US" dirty="0" smtClean="0"/>
              <a:t>   GROUP BY </a:t>
            </a:r>
            <a:r>
              <a:rPr lang="en-US" dirty="0" err="1" smtClean="0"/>
              <a:t>region_id</a:t>
            </a:r>
            <a:r>
              <a:rPr lang="en-US" dirty="0" smtClean="0"/>
              <a:t>, </a:t>
            </a:r>
            <a:r>
              <a:rPr lang="en-US" dirty="0" err="1" smtClean="0"/>
              <a:t>product_id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DRTW (Don’t Reinvent the Wheel)</a:t>
            </a:r>
            <a:endParaRPr lang="en-US" dirty="0"/>
          </a:p>
        </p:txBody>
      </p:sp>
      <p:pic>
        <p:nvPicPr>
          <p:cNvPr id="5" name="Picture 4" descr="patterns_of_ea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30" y="2081372"/>
            <a:ext cx="3467959" cy="34679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70666" y="4587005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http://</a:t>
            </a:r>
            <a:r>
              <a:rPr lang="en-US" dirty="0" err="1" smtClean="0">
                <a:solidFill>
                  <a:schemeClr val="accent6"/>
                </a:solidFill>
              </a:rPr>
              <a:t>martinfowler.com/eaaCatalog</a:t>
            </a:r>
            <a:r>
              <a:rPr lang="en-US" dirty="0" smtClean="0">
                <a:solidFill>
                  <a:schemeClr val="accent6"/>
                </a:solidFill>
              </a:rPr>
              <a:t>/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21921" y="2322709"/>
            <a:ext cx="3847193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</a:rPr>
              <a:t>“Many of these diagrams demonstrate the rather poor GIF output of Visio. </a:t>
            </a:r>
          </a:p>
          <a:p>
            <a:r>
              <a:rPr lang="en-US" dirty="0" smtClean="0">
                <a:solidFill>
                  <a:srgbClr val="F2F2F2"/>
                </a:solidFill>
              </a:rPr>
              <a:t>The nice diagrams were redrawn for me by 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David </a:t>
            </a:r>
            <a:r>
              <a:rPr lang="en-US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Heinemeier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Hansson</a:t>
            </a:r>
            <a:r>
              <a:rPr lang="en-US" dirty="0" smtClean="0">
                <a:solidFill>
                  <a:srgbClr val="F2F2F2"/>
                </a:solidFill>
              </a:rPr>
              <a:t>.”</a:t>
            </a:r>
            <a:br>
              <a:rPr lang="en-US" dirty="0" smtClean="0">
                <a:solidFill>
                  <a:srgbClr val="F2F2F2"/>
                </a:solidFill>
              </a:rPr>
            </a:br>
            <a:endParaRPr lang="en-US" dirty="0" smtClean="0">
              <a:solidFill>
                <a:srgbClr val="F2F2F2"/>
              </a:solidFill>
            </a:endParaRPr>
          </a:p>
          <a:p>
            <a:pPr algn="r"/>
            <a:r>
              <a:rPr lang="en-US" dirty="0" smtClean="0">
                <a:solidFill>
                  <a:srgbClr val="F2F2F2"/>
                </a:solidFill>
              </a:rPr>
              <a:t>– Martin Fowler, January 2003</a:t>
            </a:r>
            <a:endParaRPr lang="en-US" dirty="0">
              <a:solidFill>
                <a:srgbClr val="F2F2F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2800" dirty="0" smtClean="0"/>
              <a:t># as far as Rails is concerned a View is just a table</a:t>
            </a:r>
          </a:p>
          <a:p>
            <a:pPr>
              <a:buNone/>
            </a:pPr>
            <a:r>
              <a:rPr lang="en-US" sz="2800" dirty="0" smtClean="0"/>
              <a:t>class </a:t>
            </a:r>
            <a:r>
              <a:rPr lang="en-US" sz="2800" dirty="0" err="1" smtClean="0"/>
              <a:t>ProductSalesByRegion</a:t>
            </a:r>
            <a:r>
              <a:rPr lang="en-US" sz="2800" dirty="0" smtClean="0"/>
              <a:t> &lt; </a:t>
            </a:r>
            <a:r>
              <a:rPr lang="en-US" sz="2800" dirty="0" err="1" smtClean="0"/>
              <a:t>ActiveRecord::Base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belongs_to</a:t>
            </a:r>
            <a:r>
              <a:rPr lang="en-US" sz="2800" dirty="0" smtClean="0"/>
              <a:t> :region</a:t>
            </a:r>
          </a:p>
          <a:p>
            <a:pPr>
              <a:buNone/>
            </a:pPr>
            <a:r>
              <a:rPr lang="en-US" sz="2800" dirty="0" smtClean="0"/>
              <a:t>  </a:t>
            </a:r>
            <a:r>
              <a:rPr lang="en-US" sz="2800" dirty="0" err="1" smtClean="0"/>
              <a:t>belongs_to</a:t>
            </a:r>
            <a:r>
              <a:rPr lang="en-US" sz="2800" dirty="0" smtClean="0"/>
              <a:t> :product</a:t>
            </a:r>
          </a:p>
          <a:p>
            <a:pPr>
              <a:buNone/>
            </a:pPr>
            <a:r>
              <a:rPr lang="en-US" sz="2800" dirty="0"/>
              <a:t>e</a:t>
            </a:r>
            <a:r>
              <a:rPr lang="en-US" sz="2800" dirty="0" smtClean="0"/>
              <a:t>nd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class Region &lt; </a:t>
            </a:r>
            <a:r>
              <a:rPr lang="en-US" sz="2800" dirty="0" err="1" smtClean="0"/>
              <a:t>ActiveRecord::Base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   </a:t>
            </a:r>
            <a:r>
              <a:rPr lang="en-US" sz="2800" dirty="0" err="1" smtClean="0"/>
              <a:t>has_many</a:t>
            </a:r>
            <a:r>
              <a:rPr lang="en-US" sz="2800" dirty="0" smtClean="0"/>
              <a:t> :</a:t>
            </a:r>
            <a:r>
              <a:rPr lang="en-US" sz="2800" dirty="0" err="1" smtClean="0"/>
              <a:t>sales_by_product</a:t>
            </a:r>
            <a:r>
              <a:rPr lang="en-US" sz="2800" dirty="0" smtClean="0"/>
              <a:t>, </a:t>
            </a:r>
            <a:br>
              <a:rPr lang="en-US" sz="2800" dirty="0" smtClean="0"/>
            </a:br>
            <a:r>
              <a:rPr lang="en-US" sz="2800" dirty="0" smtClean="0"/>
              <a:t>  :</a:t>
            </a:r>
            <a:r>
              <a:rPr lang="en-US" sz="2800" dirty="0" err="1" smtClean="0"/>
              <a:t>class_name</a:t>
            </a:r>
            <a:r>
              <a:rPr lang="en-US" sz="2800" dirty="0" smtClean="0"/>
              <a:t>=&gt;’</a:t>
            </a:r>
            <a:r>
              <a:rPr lang="en-US" sz="2800" dirty="0" err="1" smtClean="0"/>
              <a:t>ProductSalesByRegion</a:t>
            </a:r>
            <a:r>
              <a:rPr lang="en-US" sz="2800" dirty="0" smtClean="0"/>
              <a:t>’, :</a:t>
            </a:r>
            <a:r>
              <a:rPr lang="en-US" sz="2800" dirty="0" err="1" smtClean="0"/>
              <a:t>readonly</a:t>
            </a:r>
            <a:r>
              <a:rPr lang="en-US" sz="2800" dirty="0" smtClean="0"/>
              <a:t>=&gt;true</a:t>
            </a:r>
          </a:p>
          <a:p>
            <a:pPr>
              <a:buNone/>
            </a:pPr>
            <a:r>
              <a:rPr lang="en-US" sz="2800" dirty="0"/>
              <a:t>e</a:t>
            </a:r>
            <a:r>
              <a:rPr lang="en-US" sz="2800" dirty="0" smtClean="0"/>
              <a:t>nd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/>
              <a:t>c</a:t>
            </a:r>
            <a:r>
              <a:rPr lang="en-US" sz="2800" dirty="0" smtClean="0"/>
              <a:t>lass Product &lt; </a:t>
            </a:r>
            <a:r>
              <a:rPr lang="en-US" sz="2800" dirty="0" err="1" smtClean="0"/>
              <a:t>ActiveRecord::Base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   </a:t>
            </a:r>
            <a:r>
              <a:rPr lang="en-US" sz="2800" dirty="0" err="1" smtClean="0"/>
              <a:t>has_many</a:t>
            </a:r>
            <a:r>
              <a:rPr lang="en-US" sz="2800" dirty="0" smtClean="0"/>
              <a:t> :</a:t>
            </a:r>
            <a:r>
              <a:rPr lang="en-US" sz="2800" dirty="0" err="1" smtClean="0"/>
              <a:t>sales_by_region</a:t>
            </a:r>
            <a:r>
              <a:rPr lang="en-US" sz="2800" dirty="0" smtClean="0"/>
              <a:t>, </a:t>
            </a:r>
            <a:br>
              <a:rPr lang="en-US" sz="2800" dirty="0" smtClean="0"/>
            </a:br>
            <a:r>
              <a:rPr lang="en-US" sz="2800" dirty="0" smtClean="0"/>
              <a:t>   :</a:t>
            </a:r>
            <a:r>
              <a:rPr lang="en-US" sz="2800" dirty="0" err="1" smtClean="0"/>
              <a:t>class_name</a:t>
            </a:r>
            <a:r>
              <a:rPr lang="en-US" sz="2800" dirty="0" smtClean="0"/>
              <a:t>=&gt;’</a:t>
            </a:r>
            <a:r>
              <a:rPr lang="en-US" sz="2800" dirty="0" err="1" smtClean="0"/>
              <a:t>ProductSalesByRegion</a:t>
            </a:r>
            <a:r>
              <a:rPr lang="en-US" sz="2800" dirty="0" smtClean="0"/>
              <a:t>’, :</a:t>
            </a:r>
            <a:r>
              <a:rPr lang="en-US" sz="2800" dirty="0" err="1" smtClean="0"/>
              <a:t>readonly</a:t>
            </a:r>
            <a:r>
              <a:rPr lang="en-US" sz="2800" dirty="0" smtClean="0"/>
              <a:t>=&gt;true</a:t>
            </a:r>
          </a:p>
          <a:p>
            <a:pPr>
              <a:buNone/>
            </a:pPr>
            <a:r>
              <a:rPr lang="en-US" sz="2800" dirty="0" smtClean="0"/>
              <a:t>end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of Aggregations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914077"/>
          <a:ext cx="8229600" cy="3029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605969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</a:t>
                      </a:r>
                      <a:endParaRPr lang="en-US" dirty="0"/>
                    </a:p>
                  </a:txBody>
                  <a:tcPr/>
                </a:tc>
              </a:tr>
              <a:tr h="605969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$500</a:t>
                      </a:r>
                      <a:endParaRPr lang="en-US" dirty="0"/>
                    </a:p>
                  </a:txBody>
                  <a:tcPr/>
                </a:tc>
              </a:tr>
              <a:tr h="605969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$450</a:t>
                      </a:r>
                      <a:endParaRPr lang="en-US" dirty="0"/>
                    </a:p>
                  </a:txBody>
                  <a:tcPr/>
                </a:tc>
              </a:tr>
              <a:tr h="605969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$350</a:t>
                      </a:r>
                      <a:endParaRPr lang="en-US" dirty="0"/>
                    </a:p>
                  </a:txBody>
                  <a:tcPr/>
                </a:tc>
              </a:tr>
              <a:tr h="605969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$150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8915" y="5203680"/>
            <a:ext cx="6862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D9D9D9"/>
                </a:solidFill>
              </a:rPr>
              <a:t>ProductSalesByRegion.all</a:t>
            </a:r>
            <a:endParaRPr lang="en-US" sz="2000" dirty="0" smtClean="0">
              <a:solidFill>
                <a:srgbClr val="D9D9D9"/>
              </a:solidFill>
            </a:endParaRPr>
          </a:p>
          <a:p>
            <a:r>
              <a:rPr lang="en-US" sz="2000" dirty="0" err="1" smtClean="0">
                <a:solidFill>
                  <a:srgbClr val="D9D9D9"/>
                </a:solidFill>
              </a:rPr>
              <a:t>ProductSalesbyRegion.where(:region_id</a:t>
            </a:r>
            <a:r>
              <a:rPr lang="en-US" sz="2000" dirty="0" smtClean="0">
                <a:solidFill>
                  <a:srgbClr val="D9D9D9"/>
                </a:solidFill>
              </a:rPr>
              <a:t>=&gt;[1,2,3,4,5])</a:t>
            </a:r>
            <a:endParaRPr lang="en-US" sz="20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</a:t>
            </a:r>
            <a:r>
              <a:rPr lang="en-US" baseline="0" dirty="0" smtClean="0"/>
              <a:t> Your Options</a:t>
            </a:r>
            <a:br>
              <a:rPr lang="en-US" baseline="0" dirty="0" smtClean="0"/>
            </a:br>
            <a:r>
              <a:rPr lang="en-US" sz="3111" dirty="0" smtClean="0"/>
              <a:t>(Avoid the Cargo Cult)</a:t>
            </a:r>
            <a:endParaRPr lang="en-US" sz="311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Cargo_Cult_Runway_by_Tomor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68" y="1600200"/>
            <a:ext cx="3424309" cy="4675585"/>
          </a:xfrm>
          <a:prstGeom prst="rect">
            <a:avLst/>
          </a:prstGeom>
        </p:spPr>
      </p:pic>
      <p:pic>
        <p:nvPicPr>
          <p:cNvPr id="5" name="Picture 4" descr="cargocultpla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9" y="4285785"/>
            <a:ext cx="3553571" cy="1990000"/>
          </a:xfrm>
          <a:prstGeom prst="rect">
            <a:avLst/>
          </a:prstGeom>
        </p:spPr>
      </p:pic>
      <p:pic>
        <p:nvPicPr>
          <p:cNvPr id="6" name="Picture 5" descr="cargo-cult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9" y="1600200"/>
            <a:ext cx="3553571" cy="2428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857250" indent="-857250">
              <a:buNone/>
            </a:pPr>
            <a:r>
              <a:rPr lang="en-US" dirty="0" smtClean="0"/>
              <a:t>I. Hierarchies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1840" cy="4525963"/>
          </a:xfrm>
        </p:spPr>
        <p:txBody>
          <a:bodyPr/>
          <a:lstStyle/>
          <a:p>
            <a:pPr>
              <a:buNone/>
            </a:pPr>
            <a:r>
              <a:rPr lang="en-US" sz="4000" b="1" dirty="0" smtClean="0"/>
              <a:t>Problem:</a:t>
            </a:r>
          </a:p>
          <a:p>
            <a:pPr>
              <a:buNone/>
            </a:pPr>
            <a:r>
              <a:rPr lang="en-US" dirty="0" smtClean="0"/>
              <a:t>	Hierarchies are everywhere… </a:t>
            </a:r>
            <a:br>
              <a:rPr lang="en-US" dirty="0" smtClean="0"/>
            </a:br>
            <a:r>
              <a:rPr lang="en-US" dirty="0" smtClean="0"/>
              <a:t>but they do not naturally fit the relational model.</a:t>
            </a:r>
          </a:p>
          <a:p>
            <a:endParaRPr lang="en-US" dirty="0" smtClean="0"/>
          </a:p>
        </p:txBody>
      </p:sp>
      <p:pic>
        <p:nvPicPr>
          <p:cNvPr id="4" name="Picture 3" descr="square-peg-round-ho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719" y="1600200"/>
            <a:ext cx="2912225" cy="4157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4000" dirty="0" smtClean="0"/>
              <a:t>Example</a:t>
            </a:r>
          </a:p>
          <a:p>
            <a:pPr>
              <a:buNone/>
            </a:pPr>
            <a:endParaRPr lang="en-US" sz="4000" dirty="0" smtClean="0"/>
          </a:p>
        </p:txBody>
      </p:sp>
      <p:pic>
        <p:nvPicPr>
          <p:cNvPr id="4" name="Picture 3" descr="hie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07" y="1796004"/>
            <a:ext cx="5511111" cy="4330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Adjacency List (</a:t>
            </a:r>
            <a:r>
              <a:rPr lang="en-US" dirty="0" err="1" smtClean="0"/>
              <a:t>acts_as_tree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adjacency_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13" y="1681094"/>
            <a:ext cx="2942533" cy="160501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98323" y="3604579"/>
          <a:ext cx="3365897" cy="25908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389527"/>
                <a:gridCol w="1783256"/>
                <a:gridCol w="1193114"/>
              </a:tblGrid>
              <a:tr h="35064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parent_id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Electronics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NULL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 Ray &amp; DVD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Televisions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Plasma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hierch_adj_l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21" y="1681094"/>
            <a:ext cx="4571999" cy="359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Adjacency</a:t>
            </a:r>
            <a:r>
              <a:rPr lang="en-US" baseline="0" dirty="0" smtClean="0"/>
              <a:t> List (</a:t>
            </a:r>
            <a:r>
              <a:rPr lang="en-US" baseline="0" dirty="0" err="1" smtClean="0"/>
              <a:t>acts_as_tree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err="1" smtClean="0"/>
              <a:t>category.children</a:t>
            </a: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80" b="1" dirty="0" err="1" smtClean="0"/>
              <a:t>has_many</a:t>
            </a:r>
            <a:r>
              <a:rPr lang="en-US" sz="2880" dirty="0" smtClean="0"/>
              <a:t> :children, :</a:t>
            </a:r>
            <a:r>
              <a:rPr lang="en-US" sz="2880" dirty="0" err="1" smtClean="0"/>
              <a:t>class_name</a:t>
            </a:r>
            <a:r>
              <a:rPr lang="en-US" sz="2880" dirty="0" smtClean="0"/>
              <a:t>=&gt;’Category’, :</a:t>
            </a:r>
            <a:r>
              <a:rPr lang="en-US" sz="2880" dirty="0" err="1" smtClean="0"/>
              <a:t>foreign_key</a:t>
            </a:r>
            <a:r>
              <a:rPr lang="en-US" sz="2880" dirty="0" smtClean="0"/>
              <a:t>=&gt;’</a:t>
            </a:r>
            <a:r>
              <a:rPr lang="en-US" sz="2880" dirty="0" err="1" smtClean="0"/>
              <a:t>parent_id</a:t>
            </a:r>
            <a:r>
              <a:rPr lang="en-US" sz="2880" dirty="0" smtClean="0"/>
              <a:t>’</a:t>
            </a:r>
          </a:p>
          <a:p>
            <a:pPr>
              <a:buNone/>
            </a:pPr>
            <a:r>
              <a:rPr lang="en-US" dirty="0" smtClean="0"/>
              <a:t> =&gt; SELECT * FROM categories WHERE </a:t>
            </a:r>
            <a:r>
              <a:rPr lang="en-US" dirty="0" err="1" smtClean="0"/>
              <a:t>parent_id</a:t>
            </a:r>
            <a:r>
              <a:rPr lang="en-US" dirty="0" smtClean="0"/>
              <a:t> = #{</a:t>
            </a:r>
            <a:r>
              <a:rPr lang="en-US" dirty="0" err="1" smtClean="0"/>
              <a:t>self.id</a:t>
            </a:r>
            <a:r>
              <a:rPr lang="en-US" dirty="0" smtClean="0"/>
              <a:t>}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b="1" dirty="0" err="1" smtClean="0"/>
              <a:t>category.descendents</a:t>
            </a:r>
            <a:endParaRPr lang="en-US" b="1" i="1" dirty="0" smtClean="0">
              <a:solidFill>
                <a:srgbClr val="FAC090"/>
              </a:solidFill>
            </a:endParaRPr>
          </a:p>
          <a:p>
            <a:pPr>
              <a:buNone/>
            </a:pPr>
            <a:r>
              <a:rPr lang="en-US" dirty="0" smtClean="0"/>
              <a:t>=&gt; children + </a:t>
            </a:r>
            <a:r>
              <a:rPr lang="en-US" dirty="0" err="1" smtClean="0"/>
              <a:t>children.collect(&amp;:descendents</a:t>
            </a:r>
            <a:r>
              <a:rPr lang="en-US" dirty="0" smtClean="0"/>
              <a:t>) </a:t>
            </a:r>
            <a:r>
              <a:rPr lang="en-US" i="1" dirty="0" smtClean="0"/>
              <a:t># recursive!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err="1" smtClean="0"/>
              <a:t>category.parent</a:t>
            </a:r>
            <a:endParaRPr lang="en-US" b="1" dirty="0" smtClean="0"/>
          </a:p>
          <a:p>
            <a:pPr>
              <a:buNone/>
            </a:pPr>
            <a:r>
              <a:rPr lang="en-US" sz="2857" b="1" dirty="0" smtClean="0"/>
              <a:t>	</a:t>
            </a:r>
            <a:r>
              <a:rPr lang="en-US" sz="2857" b="1" dirty="0" err="1" smtClean="0"/>
              <a:t>belongs_to</a:t>
            </a:r>
            <a:r>
              <a:rPr lang="en-US" sz="2857" dirty="0" smtClean="0"/>
              <a:t> :parent, :</a:t>
            </a:r>
            <a:r>
              <a:rPr lang="en-US" sz="2857" dirty="0" err="1" smtClean="0"/>
              <a:t>class_name</a:t>
            </a:r>
            <a:r>
              <a:rPr lang="en-US" sz="2857" dirty="0" smtClean="0"/>
              <a:t>=&gt;’Category’, :</a:t>
            </a:r>
            <a:r>
              <a:rPr lang="en-US" sz="2857" dirty="0" err="1" smtClean="0"/>
              <a:t>foreign_key</a:t>
            </a:r>
            <a:r>
              <a:rPr lang="en-US" sz="2857" dirty="0" smtClean="0"/>
              <a:t>=&gt;’</a:t>
            </a:r>
            <a:r>
              <a:rPr lang="en-US" sz="2857" dirty="0" err="1" smtClean="0"/>
              <a:t>parent_id</a:t>
            </a:r>
            <a:r>
              <a:rPr lang="en-US" sz="2857" dirty="0" smtClean="0"/>
              <a:t>’</a:t>
            </a:r>
          </a:p>
          <a:p>
            <a:pPr>
              <a:buNone/>
            </a:pPr>
            <a:r>
              <a:rPr lang="en-US" dirty="0" smtClean="0"/>
              <a:t> =&gt;  SELECT * FROM categories WHERE id = #{</a:t>
            </a:r>
            <a:r>
              <a:rPr lang="en-US" dirty="0" err="1" smtClean="0"/>
              <a:t>self.parent_id</a:t>
            </a:r>
            <a:r>
              <a:rPr lang="en-US" dirty="0" smtClean="0"/>
              <a:t>}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err="1" smtClean="0"/>
              <a:t>category.ancestors</a:t>
            </a:r>
            <a:r>
              <a:rPr lang="en-US" b="1" dirty="0" smtClean="0"/>
              <a:t> </a:t>
            </a:r>
            <a:endParaRPr lang="en-US" i="1" dirty="0" smtClean="0">
              <a:solidFill>
                <a:srgbClr val="FAC090"/>
              </a:solidFill>
            </a:endParaRPr>
          </a:p>
          <a:p>
            <a:pPr>
              <a:buFont typeface="Symbol" charset="2"/>
              <a:buChar char=""/>
            </a:pPr>
            <a:r>
              <a:rPr lang="en-US" dirty="0" smtClean="0"/>
              <a:t>[</a:t>
            </a:r>
            <a:r>
              <a:rPr lang="en-US" dirty="0" err="1" smtClean="0"/>
              <a:t>self.parent</a:t>
            </a:r>
            <a:r>
              <a:rPr lang="en-US" dirty="0" smtClean="0"/>
              <a:t>] + </a:t>
            </a:r>
            <a:r>
              <a:rPr lang="en-US" dirty="0" err="1" smtClean="0"/>
              <a:t>parent.ancestors</a:t>
            </a:r>
            <a:r>
              <a:rPr lang="en-US" dirty="0" smtClean="0"/>
              <a:t>  </a:t>
            </a:r>
            <a:r>
              <a:rPr lang="en-US" i="1" dirty="0" smtClean="0"/>
              <a:t># recursive!</a:t>
            </a:r>
          </a:p>
          <a:p>
            <a:pPr>
              <a:buFont typeface="Symbol" charset="2"/>
              <a:buChar char="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Set (</a:t>
            </a:r>
            <a:r>
              <a:rPr lang="en-US" dirty="0" err="1" smtClean="0"/>
              <a:t>acts_as_nested_set</a:t>
            </a:r>
            <a:r>
              <a:rPr lang="en-US" dirty="0" smtClean="0"/>
              <a:t>*)</a:t>
            </a:r>
            <a:endParaRPr lang="en-US" dirty="0"/>
          </a:p>
        </p:txBody>
      </p:sp>
      <p:pic>
        <p:nvPicPr>
          <p:cNvPr id="5" name="Content Placeholder 4" descr="hierch_nested_se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1434" r="-21434"/>
          <a:stretch>
            <a:fillRect/>
          </a:stretch>
        </p:blipFill>
        <p:spPr>
          <a:xfrm>
            <a:off x="3747984" y="1542056"/>
            <a:ext cx="6147774" cy="3381039"/>
          </a:xfrm>
        </p:spPr>
      </p:pic>
      <p:sp>
        <p:nvSpPr>
          <p:cNvPr id="4" name="TextBox 3"/>
          <p:cNvSpPr txBox="1"/>
          <p:nvPr/>
        </p:nvSpPr>
        <p:spPr>
          <a:xfrm>
            <a:off x="3062920" y="6306142"/>
            <a:ext cx="562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AC090"/>
                </a:solidFill>
              </a:rPr>
              <a:t>* https://</a:t>
            </a:r>
            <a:r>
              <a:rPr lang="en-US" dirty="0" err="1" smtClean="0">
                <a:solidFill>
                  <a:srgbClr val="FAC090"/>
                </a:solidFill>
              </a:rPr>
              <a:t>github.com/collectiveidea/awesome_nested_set</a:t>
            </a:r>
            <a:endParaRPr lang="en-US" dirty="0">
              <a:solidFill>
                <a:srgbClr val="FAC09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90762" y="3322372"/>
          <a:ext cx="3365898" cy="276453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28012"/>
                <a:gridCol w="1719110"/>
                <a:gridCol w="615801"/>
                <a:gridCol w="60297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rgt</a:t>
                      </a:r>
                      <a:endParaRPr lang="en-US" dirty="0"/>
                    </a:p>
                  </a:txBody>
                  <a:tcPr/>
                </a:tc>
              </a:tr>
              <a:tr h="42331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Electronics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4267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 Ray &amp; DVD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198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Televisions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8483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Plasma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591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824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 descr="nested_s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2" y="1507434"/>
            <a:ext cx="2957222" cy="1646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786</Words>
  <Application>Microsoft Macintosh PowerPoint</Application>
  <PresentationFormat>On-screen Show (4:3)</PresentationFormat>
  <Paragraphs>198</Paragraphs>
  <Slides>22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Taming Complex Data Models</vt:lpstr>
      <vt:lpstr>DRTW (Don’t Reinvent the Wheel)</vt:lpstr>
      <vt:lpstr>Understand Your Options (Avoid the Cargo Cult)</vt:lpstr>
      <vt:lpstr>I. Hierarchies</vt:lpstr>
      <vt:lpstr>Hierarchies</vt:lpstr>
      <vt:lpstr>Hierarchies</vt:lpstr>
      <vt:lpstr>Adjacency List (acts_as_tree)</vt:lpstr>
      <vt:lpstr>Adjacency List (acts_as_tree)</vt:lpstr>
      <vt:lpstr>Nested Set (acts_as_nested_set*)</vt:lpstr>
      <vt:lpstr>Nested Set (acts_as_nested_set)</vt:lpstr>
      <vt:lpstr>Nested Set (acts_as_nested_set)</vt:lpstr>
      <vt:lpstr>Comparison</vt:lpstr>
      <vt:lpstr>But wait… there’s more</vt:lpstr>
      <vt:lpstr>But wait there’s more…</vt:lpstr>
      <vt:lpstr>II. Aggregations</vt:lpstr>
      <vt:lpstr>Aggregations</vt:lpstr>
      <vt:lpstr>Aggregations</vt:lpstr>
      <vt:lpstr>ActiveRecord::Calculations</vt:lpstr>
      <vt:lpstr>Database View</vt:lpstr>
      <vt:lpstr>Database Views</vt:lpstr>
      <vt:lpstr>Sets of Aggregations</vt:lpstr>
      <vt:lpstr>Questions?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Taming Complex Data Models</dc:title>
  <dc:creator>Mason Hale</dc:creator>
  <cp:lastModifiedBy>Mason Hale</cp:lastModifiedBy>
  <cp:revision>24</cp:revision>
  <dcterms:created xsi:type="dcterms:W3CDTF">2013-10-23T15:26:31Z</dcterms:created>
  <dcterms:modified xsi:type="dcterms:W3CDTF">2013-10-23T15:32:13Z</dcterms:modified>
</cp:coreProperties>
</file>